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微軟正黑體" panose="020B0604030504040204" pitchFamily="34" charset="-120"/>
      <p:regular r:id="rId19"/>
      <p:bold r:id="rId20"/>
    </p:embeddedFont>
    <p:embeddedFont>
      <p:font typeface="微軟正黑體" panose="020B0604030504040204" pitchFamily="34" charset="-120"/>
      <p:regular r:id="rId19"/>
      <p:bold r:id="rId20"/>
    </p:embeddedFont>
    <p:embeddedFont>
      <p:font typeface="Arial Black" panose="020B0604020202020204" pitchFamily="34" charset="0"/>
      <p:bold r:id="rId21"/>
    </p:embeddedFont>
    <p:embeddedFont>
      <p:font typeface="Arimo" panose="020B0604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4807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648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Subtitle">
  <p:cSld name="Two Content Subtitle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4648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ubtitle Only">
  <p:cSld name="Title Sub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Content Subtitle">
  <p:cSld name="Four Content Sub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414730"/>
            <a:ext cx="4032504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4648200" y="1414730"/>
            <a:ext cx="4032504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3"/>
          </p:nvPr>
        </p:nvSpPr>
        <p:spPr>
          <a:xfrm>
            <a:off x="457200" y="3965268"/>
            <a:ext cx="4032504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4"/>
          </p:nvPr>
        </p:nvSpPr>
        <p:spPr>
          <a:xfrm>
            <a:off x="4648200" y="3965268"/>
            <a:ext cx="4032504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5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Gray Bar">
  <p:cSld name="Title and Content Gray Ba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68332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3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lumn Gray">
  <p:cSld name="Two Column Gray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648200" y="1414462"/>
            <a:ext cx="4038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3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Gray">
  <p:cSld name="Half Gra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457200" y="1414462"/>
            <a:ext cx="8220974" cy="485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Gray Bar_1">
  <p:cSld name="Two Content Gray Bar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648204" y="57150"/>
            <a:ext cx="649579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41540" y="370936"/>
            <a:ext cx="1940943" cy="587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2639683" y="1414462"/>
            <a:ext cx="6275717" cy="483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3"/>
          </p:nvPr>
        </p:nvSpPr>
        <p:spPr>
          <a:xfrm>
            <a:off x="2648204" y="838200"/>
            <a:ext cx="64957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Gray Bar_2">
  <p:cSld name="Two Content Gray Bar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65776"/>
            <a:ext cx="5715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57200" y="1414463"/>
            <a:ext cx="5715000" cy="483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6553200" y="2286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3"/>
          </p:nvPr>
        </p:nvSpPr>
        <p:spPr>
          <a:xfrm>
            <a:off x="457200" y="838200"/>
            <a:ext cx="57193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54" y="4790205"/>
            <a:ext cx="9147854" cy="20677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108495"/>
            <a:ext cx="8221892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57200" y="4861719"/>
            <a:ext cx="3657600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3"/>
          </p:nvPr>
        </p:nvSpPr>
        <p:spPr>
          <a:xfrm>
            <a:off x="457200" y="3094851"/>
            <a:ext cx="8222942" cy="91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457200" y="1895641"/>
            <a:ext cx="8229600" cy="11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9" name="Shape 29" descr="Description: cid:image004.png@01D0EF0A.9B0546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zh-TW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ARC Design Competition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Shape 31" descr="Description: C:\Users\pgarden\AppData\Local\Microsoft\Windows\Temporary Internet Files\Content.Outlook\6Y0C4C91\IMG_000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Left Gray Bar">
  <p:cSld name="Two Content Left Gray Ba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200" tIns="45700" rIns="91425" bIns="457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336925" y="65776"/>
            <a:ext cx="58070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336925" y="1414462"/>
            <a:ext cx="5577840" cy="483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205740" y="228600"/>
            <a:ext cx="269748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3"/>
          </p:nvPr>
        </p:nvSpPr>
        <p:spPr>
          <a:xfrm>
            <a:off x="3336925" y="838200"/>
            <a:ext cx="58070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logo">
  <p:cSld name="End logo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3351" y="2843832"/>
            <a:ext cx="3657298" cy="117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83252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b="5796"/>
          <a:stretch/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2016 Synopsys, Inc. </a:t>
            </a:r>
            <a:endParaRPr/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3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2016 Synopsys, Inc. </a:t>
            </a:r>
            <a:endParaRPr/>
          </a:p>
        </p:txBody>
      </p:sp>
      <p:sp>
        <p:nvSpPr>
          <p:cNvPr id="45" name="Shape 4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54" y="4790205"/>
            <a:ext cx="9147854" cy="206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 descr="Description: cid:image004.png@01D0EF0A.9B0546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NOT Print Version">
  <p:cSld name="Title Slide - NOT Print Vers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54" y="4790205"/>
            <a:ext cx="9147854" cy="2067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4108495"/>
            <a:ext cx="8221892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0" y="4861719"/>
            <a:ext cx="3657600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3"/>
          </p:nvPr>
        </p:nvSpPr>
        <p:spPr>
          <a:xfrm>
            <a:off x="457200" y="3094851"/>
            <a:ext cx="8222942" cy="91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457200" y="1895641"/>
            <a:ext cx="8229600" cy="11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7" name="Shape 57" descr="Description: cid:image004.png@01D0EF0A.9B0546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zh-TW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ARC Design Competition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Shape 59" descr="Description: C:\Users\pgarden\AppData\Local\Microsoft\Windows\Temporary Internet Files\Content.Outlook\6Y0C4C91\IMG_000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854" y="4790205"/>
            <a:ext cx="9147854" cy="206779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457200" y="3094851"/>
            <a:ext cx="8222942" cy="91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457200" y="1895641"/>
            <a:ext cx="8229600" cy="11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4" name="Shape 64" descr="Description: cid:image004.png@01D0EF0A.9B0546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zh-TW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ARC Design Competition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 descr="Description: C:\Users\pgarden\AppData\Local\Microsoft\Windows\Temporary Internet Files\Content.Outlook\6Y0C4C91\IMG_000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ubtitle and Content">
  <p:cSld name="Title Sub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57200" y="838200"/>
            <a:ext cx="868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2016 Synopsys, Inc. 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10332"/>
            <a:ext cx="91440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010332"/>
            <a:ext cx="7788349" cy="125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457200" y="3430817"/>
            <a:ext cx="7788349" cy="111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2015 Synopsys, Inc. 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1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24">
            <a:alphaModFix/>
          </a:blip>
          <a:srcRect b="28023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910139" y="2446592"/>
            <a:ext cx="3984426" cy="127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3854" y="4790205"/>
            <a:ext cx="9147854" cy="206779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 descr="CS1213FocusBackgr10x7-5_96_9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691" y="0"/>
            <a:ext cx="9174688" cy="68766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2" name="Shape 192"/>
          <p:cNvSpPr txBox="1"/>
          <p:nvPr/>
        </p:nvSpPr>
        <p:spPr>
          <a:xfrm>
            <a:off x="2453269" y="1359869"/>
            <a:ext cx="39624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領先創新</a:t>
            </a:r>
            <a:endParaRPr sz="54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   超越自我</a:t>
            </a:r>
            <a:endParaRPr sz="54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286000" y="3022805"/>
            <a:ext cx="7086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2018 Synopsys ARC 電子設計競賽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Shape 194" descr="Description: C:\Users\pgarden\AppData\Local\Microsoft\Windows\Temporary Internet Files\Content.Outlook\6Y0C4C91\IMG_000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 descr="Description: cid:image004.png@01D0EF0A.9B0546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7693" y="152400"/>
            <a:ext cx="1677198" cy="8207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/>
              <a:t>設計實現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1211574"/>
            <a:ext cx="82296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9862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169863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/>
              <a:t>藉由embARC板子跟AFE的結合，透過藍芽傳輸到手機上，能夠讓醫護人員及時的監測長者，期望能夠減少過多的人力資源，並有效的分配多餘的人力給更需要的長者們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900700"/>
            <a:ext cx="5970575" cy="33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32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211574"/>
            <a:ext cx="82296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Sensor → 電極貼片 / 衣服上的導電材質偵測訊號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AFE → 接收類比訊號處理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embARC → 將硬體處理完的訊號透過藍芽傳輸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Smartphone → 藍芽接收分析訊號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dirty="0"/>
              <a:t>  </a:t>
            </a:r>
            <a:endParaRPr dirty="0"/>
          </a:p>
          <a:p>
            <a:pPr marL="169862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:\Users\user\Downloads\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2555260"/>
            <a:ext cx="5895975" cy="39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0" name="Shape 270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/>
              <a:t>測試結果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9863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zh-TW" dirty="0"/>
              <a:t> 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27188"/>
          <a:stretch/>
        </p:blipFill>
        <p:spPr>
          <a:xfrm>
            <a:off x="827600" y="1129925"/>
            <a:ext cx="5092076" cy="49434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橢圓 1"/>
          <p:cNvSpPr/>
          <p:nvPr/>
        </p:nvSpPr>
        <p:spPr>
          <a:xfrm>
            <a:off x="5054600" y="2565400"/>
            <a:ext cx="203200" cy="177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>
            <a:stCxn id="2" idx="7"/>
          </p:cNvCxnSpPr>
          <p:nvPr/>
        </p:nvCxnSpPr>
        <p:spPr>
          <a:xfrm flipV="1">
            <a:off x="5228042" y="1968500"/>
            <a:ext cx="1985558" cy="6229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7366000" y="166953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itchFamily="34" charset="-120"/>
                <a:ea typeface="微軟正黑體" pitchFamily="34" charset="-120"/>
              </a:rPr>
              <a:t>Bluetooth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889500" y="2971800"/>
            <a:ext cx="165100" cy="152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5054600" y="3048000"/>
            <a:ext cx="23114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518400" y="27861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itchFamily="34" charset="-120"/>
                <a:ea typeface="微軟正黑體" pitchFamily="34" charset="-120"/>
              </a:rPr>
              <a:t>ADC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737100" y="4673600"/>
            <a:ext cx="215900" cy="228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10" idx="6"/>
          </p:cNvCxnSpPr>
          <p:nvPr/>
        </p:nvCxnSpPr>
        <p:spPr>
          <a:xfrm>
            <a:off x="4953000" y="4787900"/>
            <a:ext cx="2413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695203" y="460323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微軟正黑體" pitchFamily="34" charset="-120"/>
                <a:ea typeface="微軟正黑體" pitchFamily="34" charset="-120"/>
              </a:rPr>
              <a:t>Sensor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" name="Shape 284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32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457200" y="1211575"/>
            <a:ext cx="82296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展望(</a:t>
            </a:r>
            <a:r>
              <a:rPr lang="zh-CN" alt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改良</a:t>
            </a: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altLang="zh-TW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Sensor 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–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貼片位置優化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–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與智慧衣結合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embARC 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–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將訊號做壓縮 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icrosoft JhengHei"/>
              <a:buChar char="–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肌電訊號透過壓縮可分析更多資訊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•"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Smartphone 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–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解壓縮</a:t>
            </a:r>
            <a:endParaRPr lang="en-US" altLang="zh-TW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–"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457200" y="4861719"/>
            <a:ext cx="3657600" cy="39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marR="0" lvl="0" indent="-16986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zh-TW" dirty="0"/>
              <a:t>8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zh-TW" dirty="0"/>
              <a:t>0</a:t>
            </a:r>
            <a:r>
              <a:rPr lang="en-US" altLang="zh-TW" dirty="0"/>
              <a:t>7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ctrTitle"/>
          </p:nvPr>
        </p:nvSpPr>
        <p:spPr>
          <a:xfrm>
            <a:off x="436179" y="2438400"/>
            <a:ext cx="8229600" cy="72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作品主標題-</a:t>
            </a:r>
            <a:r>
              <a:rPr lang="zh-TW"/>
              <a:t>長青日常監測裝置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4108495"/>
            <a:ext cx="8221892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latin typeface="Arimo"/>
                <a:ea typeface="Arimo"/>
                <a:cs typeface="Arimo"/>
                <a:sym typeface="Arimo"/>
              </a:rPr>
              <a:t>參賽隊伍：ESLAB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" name="Shape 210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" name="Shape 217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32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130324"/>
            <a:ext cx="8229600" cy="5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266700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現今少子化的緣故，照顧長者是現在社會上的ㄧ個重要議題，在我們參訪過許多長青日照中心。發現，早上每位長者都需要量血壓、心跳等生理資訊，耗費相當大的人力及時間，本作品目的希望在</a:t>
            </a:r>
            <a:r>
              <a:rPr lang="zh-TW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有限的人力資源下能將時間做更有效的運用，且幫助長者在日常生活中能即時監測身體資訊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69863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121C0C-A521-9549-B835-6A9E522E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2" y="3344167"/>
            <a:ext cx="5263738" cy="25244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ABB19B8-E8E1-C04D-8058-7BBE078D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06316" y="3082240"/>
            <a:ext cx="3634839" cy="2726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0" name="Shape 230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32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軟體部分，原本使用bluetooth 3.0改由4.0版本、EMG的sample rate不夠高，以至於分析的樣本數不足，還有資料壓縮未能實現，硬體整合的過程中發生許多技術文件未提及的狀況，透過熟悉相關硬體設備的同學協助才得以解決。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市面上販售的智慧衣主要的分為提供運動人士自身訓練成效的監測、醫師掌控患者狀況及居家健康檢視三種用途，本作品將運動監測應用於長青照護方面，檢視訓練量、運動時是否使用正確肌群，有助於判斷長者平日的運動量是否足夠，另外也藉由心率的量測即時掌握長者的身體狀況，有利於照護人員及家人了解並及時處理突發狀況，相較於以往著重於長者的健康狀況是否發生異常，本作品希望藉由量測長者平日的生活習慣，協助檢視運動量是否足夠及是否有突發狀況發生。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9863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57200" y="68574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32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457200" y="1211574"/>
            <a:ext cx="8229600" cy="5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❖"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難點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軟體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Bluetooth  : 版本  3.0 → 4.0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訊號分析： EMG Sample rate 不夠 → 需壓縮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硬體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技術文件未提及的狀況 → 熟悉硬體的同學協助</a:t>
            </a:r>
            <a:endParaRPr lang="en-US" altLang="zh-TW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altLang="en-US" sz="2400" dirty="0">
                <a:latin typeface="Microsoft JhengHei"/>
                <a:ea typeface="Microsoft JhengHei"/>
                <a:sym typeface="Microsoft JhengHei"/>
              </a:rPr>
              <a:t>自製的</a:t>
            </a:r>
            <a:r>
              <a:rPr lang="en-US" altLang="zh-TW" sz="2400" dirty="0">
                <a:latin typeface="Microsoft JhengHei"/>
                <a:ea typeface="Microsoft JhengHei"/>
                <a:sym typeface="Microsoft JhengHei"/>
              </a:rPr>
              <a:t>AFE</a:t>
            </a:r>
            <a:r>
              <a:rPr lang="zh-CN" altLang="en-US" sz="2400" dirty="0">
                <a:latin typeface="Microsoft JhengHei"/>
                <a:ea typeface="Microsoft JhengHei"/>
                <a:sym typeface="Microsoft JhengHei"/>
              </a:rPr>
              <a:t>不夠穩定</a:t>
            </a:r>
            <a:endParaRPr sz="2400" dirty="0">
              <a:latin typeface="Microsoft JhengHei"/>
              <a:ea typeface="Microsoft JhengHei"/>
              <a:sym typeface="Microsoft JhengHe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❖"/>
            </a:pP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創新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應用 → 長青照護方面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目的 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長者平日的運動量 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掌握長者的身體狀況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每日的健康監測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9862" marR="0" lvl="0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1143000" y="2688609"/>
            <a:ext cx="7543800" cy="355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專案概述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難點與創新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設計實現</a:t>
            </a:r>
            <a:endParaRPr sz="200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測試結果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Microsoft JhengHei"/>
              <a:buChar char="■"/>
            </a:pPr>
            <a:r>
              <a:rPr lang="zh-TW" sz="2000" i="0" u="none" strike="noStrike" cap="none">
                <a:solidFill>
                  <a:srgbClr val="BFBFB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總結展望</a:t>
            </a:r>
            <a:endParaRPr sz="2000" i="0" u="none" strike="noStrike" cap="none">
              <a:solidFill>
                <a:srgbClr val="BFBFB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9" name="Shape 249" descr="globe pic"/>
          <p:cNvSpPr/>
          <p:nvPr/>
        </p:nvSpPr>
        <p:spPr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52400" dist="241300" dir="8100000" algn="r" rotWithShape="0">
              <a:srgbClr val="000000">
                <a:alpha val="2784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568</Words>
  <Application>Microsoft Macintosh PowerPoint</Application>
  <PresentationFormat>如螢幕大小 (4:3)</PresentationFormat>
  <Paragraphs>95</Paragraphs>
  <Slides>16</Slides>
  <Notes>16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Calibri</vt:lpstr>
      <vt:lpstr>Arial Black</vt:lpstr>
      <vt:lpstr>Arial</vt:lpstr>
      <vt:lpstr>微軟正黑體</vt:lpstr>
      <vt:lpstr>新細明體</vt:lpstr>
      <vt:lpstr>Arimo</vt:lpstr>
      <vt:lpstr>Times New Roman</vt:lpstr>
      <vt:lpstr>1_Synopsys Default Template</vt:lpstr>
      <vt:lpstr>PowerPoint 簡報</vt:lpstr>
      <vt:lpstr>作品主標題-長青日常監測裝置</vt:lpstr>
      <vt:lpstr>Agenda</vt:lpstr>
      <vt:lpstr>Agenda</vt:lpstr>
      <vt:lpstr>專案概述</vt:lpstr>
      <vt:lpstr>Agenda</vt:lpstr>
      <vt:lpstr>難點與創新</vt:lpstr>
      <vt:lpstr>難點與創新</vt:lpstr>
      <vt:lpstr>Agenda</vt:lpstr>
      <vt:lpstr>設計實現</vt:lpstr>
      <vt:lpstr>設計實現</vt:lpstr>
      <vt:lpstr>Agenda</vt:lpstr>
      <vt:lpstr>測試結果</vt:lpstr>
      <vt:lpstr>Agenda</vt:lpstr>
      <vt:lpstr>總結展望</vt:lpstr>
      <vt:lpstr>PowerPoint 簡報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Microsoft Office 使用者</cp:lastModifiedBy>
  <cp:revision>5</cp:revision>
  <dcterms:modified xsi:type="dcterms:W3CDTF">2018-07-09T13:12:16Z</dcterms:modified>
</cp:coreProperties>
</file>